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535" r:id="rId2"/>
    <p:sldId id="670" r:id="rId3"/>
    <p:sldId id="677" r:id="rId4"/>
    <p:sldId id="654" r:id="rId5"/>
    <p:sldId id="651" r:id="rId6"/>
    <p:sldId id="650" r:id="rId7"/>
    <p:sldId id="672" r:id="rId8"/>
    <p:sldId id="674" r:id="rId9"/>
    <p:sldId id="673" r:id="rId10"/>
    <p:sldId id="675" r:id="rId11"/>
    <p:sldId id="676" r:id="rId12"/>
    <p:sldId id="678" r:id="rId13"/>
    <p:sldId id="64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тьяна" initials="Т" lastIdx="1" clrIdx="0">
    <p:extLst>
      <p:ext uri="{19B8F6BF-5375-455C-9EA6-DF929625EA0E}">
        <p15:presenceInfo xmlns:p15="http://schemas.microsoft.com/office/powerpoint/2012/main" xmlns="" userId="Татья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8FF"/>
    <a:srgbClr val="0070C4"/>
    <a:srgbClr val="0D97FF"/>
    <a:srgbClr val="008DF6"/>
    <a:srgbClr val="FFF3F6"/>
    <a:srgbClr val="FEF3DE"/>
    <a:srgbClr val="FFF5D5"/>
    <a:srgbClr val="E7F5FF"/>
    <a:srgbClr val="EBFAFF"/>
    <a:srgbClr val="F7FD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1" autoAdjust="0"/>
    <p:restoredTop sz="93622" autoAdjust="0"/>
  </p:normalViewPr>
  <p:slideViewPr>
    <p:cSldViewPr>
      <p:cViewPr>
        <p:scale>
          <a:sx n="130" d="100"/>
          <a:sy n="130" d="100"/>
        </p:scale>
        <p:origin x="40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BA9DE-3276-43B7-B1C9-74C985A5D65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5A1FC-DDDA-45EE-91F3-3FDB1D36F0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5976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90000">
              <a:schemeClr val="accent1">
                <a:alpha val="0"/>
                <a:lumMod val="6000"/>
                <a:lumOff val="94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6D7CA-99DE-45FF-952E-1B3347017B89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F0D1F-32A8-480A-AAF5-E4CBCF957D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tshuller.ru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11960" y="5985588"/>
            <a:ext cx="1631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Санкт–Петербург</a:t>
            </a:r>
          </a:p>
          <a:p>
            <a:pPr algn="ctr"/>
            <a:r>
              <a:rPr lang="ru-RU" sz="14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endParaRPr lang="ru-RU" sz="1400" b="1" dirty="0">
              <a:solidFill>
                <a:srgbClr val="1D78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0289" y="170868"/>
            <a:ext cx="842493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бюджетное общеобразовательное учреждение средняя общеобразовательная школа № 327 </a:t>
            </a:r>
            <a:endParaRPr lang="ru-RU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Невского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района 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Санкт-Петербурга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52357" y="829899"/>
            <a:ext cx="72008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rgbClr val="1D78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ПРОЕКТНО – ИССЛЕДОВАТЕЛЬСКАЯ ДЕЯТЕЛЬНОСТЬ</a:t>
            </a:r>
            <a:endParaRPr kumimoji="0" lang="ru-RU" altLang="ru-RU" sz="1400" i="0" u="none" strike="noStrike" cap="none" normalizeH="0" baseline="0" dirty="0" smtClean="0">
              <a:ln>
                <a:noFill/>
              </a:ln>
              <a:solidFill>
                <a:srgbClr val="1D78FF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i="0" u="none" strike="noStrike" cap="none" normalizeH="0" baseline="0" dirty="0" smtClean="0">
              <a:ln>
                <a:noFill/>
              </a:ln>
              <a:solidFill>
                <a:srgbClr val="1D78F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i="0" u="none" strike="noStrike" cap="none" normalizeH="0" baseline="0" dirty="0" smtClean="0">
                <a:ln>
                  <a:noFill/>
                </a:ln>
                <a:solidFill>
                  <a:srgbClr val="1D78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ПРОЕКТА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1D78FF"/>
                </a:solidFill>
                <a:effectLst/>
                <a:latin typeface="Times New Roman" panose="02020603050405020304" pitchFamily="18" charset="0"/>
                <a:ea typeface="MingLiU_HKSCS" panose="02020500000000000000" pitchFamily="18" charset="-120"/>
                <a:cs typeface="Times New Roman" panose="02020603050405020304" pitchFamily="18" charset="0"/>
              </a:rPr>
              <a:t>Мир волшебными глазами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4403324"/>
              </p:ext>
            </p:extLst>
          </p:nvPr>
        </p:nvGraphicFramePr>
        <p:xfrm>
          <a:off x="5292080" y="2501040"/>
          <a:ext cx="3580033" cy="3189732"/>
        </p:xfrm>
        <a:graphic>
          <a:graphicData uri="http://schemas.openxmlformats.org/drawingml/2006/table">
            <a:tbl>
              <a:tblPr firstRow="1" firstCol="1" bandRow="1"/>
              <a:tblGrid>
                <a:gridCol w="191787">
                  <a:extLst>
                    <a:ext uri="{9D8B030D-6E8A-4147-A177-3AD203B41FA5}">
                      <a16:colId xmlns="" xmlns:a16="http://schemas.microsoft.com/office/drawing/2014/main" val="2604045875"/>
                    </a:ext>
                  </a:extLst>
                </a:gridCol>
                <a:gridCol w="3388246">
                  <a:extLst>
                    <a:ext uri="{9D8B030D-6E8A-4147-A177-3AD203B41FA5}">
                      <a16:colId xmlns="" xmlns:a16="http://schemas.microsoft.com/office/drawing/2014/main" val="38489167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Руководитель проекта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4228975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Топоркова Татьяна Григорьевна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790558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педагог дополнительного образования,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воспитатель ГПД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136794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1574674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Работу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выполнила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92834968"/>
                  </a:ext>
                </a:extLst>
              </a:tr>
              <a:tr h="14633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группа секции 1 - 4 классов творческого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объединения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«Эврика: ТРИЗ»: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Иванова Елена Юрьевна, 4В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Вахитов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Александр Владимирович,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4В,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Кирисюк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Анастасия Денисовна, 2А,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Новиков Максим Сергеевич,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2Б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группа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поддержки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677794851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086" t="13744" r="32699" b="36273"/>
          <a:stretch/>
        </p:blipFill>
        <p:spPr>
          <a:xfrm>
            <a:off x="1152357" y="1435880"/>
            <a:ext cx="395980" cy="3959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0682" y="3628847"/>
            <a:ext cx="180017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Фото: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ети в кругу:</a:t>
            </a:r>
          </a:p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нач.- за столами, </a:t>
            </a:r>
          </a:p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кон.- без столов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02" t="4178" r="15961" b="1045"/>
          <a:stretch/>
        </p:blipFill>
        <p:spPr>
          <a:xfrm>
            <a:off x="750450" y="2442363"/>
            <a:ext cx="4541630" cy="324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91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r>
              <a:rPr lang="ru-RU" sz="3200" b="1" dirty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что </a:t>
            </a:r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 кальмар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338" t="3800" r="27162" b="3800"/>
          <a:stretch/>
        </p:blipFill>
        <p:spPr>
          <a:xfrm>
            <a:off x="251520" y="1340768"/>
            <a:ext cx="2664296" cy="4752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093" y="1052736"/>
            <a:ext cx="5908907" cy="5289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857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88640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r>
              <a:rPr lang="ru-RU" sz="3200" b="1" dirty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что </a:t>
            </a:r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 стрекоза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763" t="1000" r="37400"/>
          <a:stretch/>
        </p:blipFill>
        <p:spPr>
          <a:xfrm>
            <a:off x="827584" y="1340768"/>
            <a:ext cx="2088232" cy="50920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00" t="4031" r="21251" b="3571"/>
          <a:stretch/>
        </p:blipFill>
        <p:spPr>
          <a:xfrm>
            <a:off x="3203848" y="1124745"/>
            <a:ext cx="576481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488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9998" y="708938"/>
            <a:ext cx="8280920" cy="49170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ru-RU" sz="36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Общие </a:t>
            </a:r>
            <a:r>
              <a:rPr lang="ru-RU" sz="36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выводы: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Сложность строения глаз определяется окружающей </a:t>
            </a: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средой и потребностями 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их </a:t>
            </a: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обладателя.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Цветовое зрение определяется типами </a:t>
            </a: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колбочек, в каждой 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из которых </a:t>
            </a: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содержится 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свой белок-</a:t>
            </a:r>
            <a:r>
              <a:rPr lang="ru-RU" sz="2400" b="1" dirty="0" err="1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опсин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, настроенный на восприятие </a:t>
            </a: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глазами определённой 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части цветового спектра</a:t>
            </a: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25000"/>
              </a:lnSpc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Хочешь узнать - исследуй  в движении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!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buFont typeface="Times New Roman" panose="02020603050405020304" pitchFamily="18" charset="0"/>
              <a:buChar char="-"/>
              <a:tabLst>
                <a:tab pos="457200" algn="l"/>
              </a:tabLst>
            </a:pP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Поразительное 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разнообразие живого мира – основа экологической устойчивости </a:t>
            </a:r>
            <a:r>
              <a:rPr lang="ru-RU" sz="24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природы</a:t>
            </a:r>
            <a:r>
              <a:rPr lang="ru-RU" sz="2400" b="1" dirty="0">
                <a:solidFill>
                  <a:srgbClr val="1D78FF"/>
                </a:solidFill>
                <a:latin typeface="Times New Roman" panose="02020603050405020304" pitchFamily="18" charset="0"/>
                <a:ea typeface="SimSun-ExtB" panose="02010609060101010101" pitchFamily="49" charset="-122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0387" y="5489471"/>
            <a:ext cx="1568078" cy="10361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11077" y="327369"/>
            <a:ext cx="1237388" cy="9437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524001"/>
            <a:ext cx="996111" cy="7470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5780873"/>
            <a:ext cx="1323697" cy="87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980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28184" y="637251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yanagrigorevna@mail.ru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4450" y="63257"/>
            <a:ext cx="84336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solidFill>
                  <a:srgbClr val="3581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4451" y="5479960"/>
            <a:ext cx="84336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ts val="600"/>
              </a:spcBef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SimSun-ExtB" panose="02010609060101010101" pitchFamily="49" charset="-122"/>
              </a:rPr>
              <a:t>Хочешь узнать - исследуй 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SimSun-ExtB" panose="02010609060101010101" pitchFamily="49" charset="-122"/>
              </a:rPr>
              <a:t>движении!</a:t>
            </a:r>
          </a:p>
          <a:p>
            <a:pPr lvl="0" algn="ctr"/>
            <a:r>
              <a:rPr lang="ru-RU" sz="3600" b="1" i="1" dirty="0" smtClean="0">
                <a:solidFill>
                  <a:srgbClr val="3581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3600" b="1" i="1" dirty="0">
                <a:solidFill>
                  <a:srgbClr val="3581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изобретательского!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51920" y="2375139"/>
            <a:ext cx="180017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Фото: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ети в кругу:</a:t>
            </a:r>
          </a:p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нач.- за столами, </a:t>
            </a:r>
          </a:p>
          <a:p>
            <a:pPr algn="ctr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кон.- без столов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76" t="1000"/>
          <a:stretch/>
        </p:blipFill>
        <p:spPr>
          <a:xfrm>
            <a:off x="524564" y="917221"/>
            <a:ext cx="8014193" cy="451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19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878" y="83703"/>
            <a:ext cx="82879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8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Семейная фотосессия «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1D78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Наши любимцы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8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416" t="26071" r="22595" b="16401"/>
          <a:stretch/>
        </p:blipFill>
        <p:spPr>
          <a:xfrm flipH="1">
            <a:off x="547998" y="821141"/>
            <a:ext cx="1543454" cy="22915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708" t="-4075" b="1"/>
          <a:stretch/>
        </p:blipFill>
        <p:spPr>
          <a:xfrm>
            <a:off x="5207544" y="753245"/>
            <a:ext cx="1851714" cy="21557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04" t="9530" r="31924" b="25070"/>
          <a:stretch/>
        </p:blipFill>
        <p:spPr>
          <a:xfrm>
            <a:off x="361099" y="3224160"/>
            <a:ext cx="1742735" cy="27190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40" t="1268" r="19074"/>
          <a:stretch/>
        </p:blipFill>
        <p:spPr>
          <a:xfrm>
            <a:off x="2834057" y="2652435"/>
            <a:ext cx="1775008" cy="13717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1572" y="5943239"/>
            <a:ext cx="8358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Чудеса природы дарят наслаждение тем,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кто ими любуется и взаимодействует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122" t="-400" r="33201" b="19551"/>
          <a:stretch/>
        </p:blipFill>
        <p:spPr>
          <a:xfrm rot="5400000" flipV="1">
            <a:off x="2056881" y="4361902"/>
            <a:ext cx="1781084" cy="13085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500" b="21651"/>
          <a:stretch/>
        </p:blipFill>
        <p:spPr>
          <a:xfrm flipH="1">
            <a:off x="2293128" y="889312"/>
            <a:ext cx="2744181" cy="17212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50" t="650" r="2448" b="4855"/>
          <a:stretch/>
        </p:blipFill>
        <p:spPr>
          <a:xfrm>
            <a:off x="7132995" y="3224159"/>
            <a:ext cx="1667053" cy="26825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462" t="23839" r="28738"/>
          <a:stretch/>
        </p:blipFill>
        <p:spPr>
          <a:xfrm flipH="1">
            <a:off x="5223095" y="3130992"/>
            <a:ext cx="1690866" cy="27939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8610" y="753245"/>
            <a:ext cx="1455825" cy="23599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50" t="-400"/>
          <a:stretch/>
        </p:blipFill>
        <p:spPr>
          <a:xfrm rot="5400000">
            <a:off x="3503613" y="4428138"/>
            <a:ext cx="1817586" cy="121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84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3928" y="1628800"/>
            <a:ext cx="11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Фото глаз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6632"/>
            <a:ext cx="8784976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D78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Глаз – одно из лучших изобретений природы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Идея – продукт воображения</a:t>
            </a:r>
            <a:r>
              <a:rPr kumimoji="0" lang="ru-RU" sz="2400" b="1" i="0" u="none" strike="noStrike" kern="1200" cap="small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!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small" spc="0" normalizeH="0" baseline="0" noProof="0" dirty="0" smtClean="0">
              <a:ln>
                <a:noFill/>
              </a:ln>
              <a:solidFill>
                <a:srgbClr val="1D78FF"/>
              </a:solidFill>
              <a:effectLst/>
              <a:uLnTx/>
              <a:uFillTx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1D78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Хочешь </a:t>
            </a:r>
            <a:r>
              <a:rPr kumimoji="0" lang="ru-RU" sz="2400" b="1" i="0" u="none" strike="noStrike" kern="1200" cap="small" spc="0" normalizeH="0" baseline="0" noProof="0" dirty="0">
                <a:ln>
                  <a:noFill/>
                </a:ln>
                <a:solidFill>
                  <a:srgbClr val="1D78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понять - создай модель</a:t>
            </a:r>
            <a:r>
              <a:rPr kumimoji="0" lang="ru-RU" sz="24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1D78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3867" y="1294052"/>
            <a:ext cx="6381671" cy="4897676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7676518" y="2307382"/>
            <a:ext cx="0" cy="24897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33346" y="6174009"/>
            <a:ext cx="16643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351906" y="6181645"/>
            <a:ext cx="1649865" cy="156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7687565" y="4939161"/>
            <a:ext cx="10140" cy="12138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338386" y="5036439"/>
            <a:ext cx="11178" cy="11592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9869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23928" y="1628800"/>
            <a:ext cx="11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Фото глаз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6632"/>
            <a:ext cx="8784976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Глаз – одно из лучших изобретений природы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cap="small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Идея – продукт воображения</a:t>
            </a:r>
            <a:r>
              <a:rPr lang="ru-RU" sz="2400" b="1" cap="small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cap="small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cap="small" dirty="0" smtClean="0">
                <a:solidFill>
                  <a:srgbClr val="1D78FF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Хочешь </a:t>
            </a:r>
            <a:r>
              <a:rPr lang="ru-RU" sz="2400" b="1" cap="small" dirty="0">
                <a:solidFill>
                  <a:srgbClr val="1D78FF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понять - создай модель</a:t>
            </a:r>
            <a:r>
              <a:rPr lang="ru-RU" sz="2400" b="1" cap="small" dirty="0" smtClean="0">
                <a:solidFill>
                  <a:srgbClr val="1D78FF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3867" y="1294052"/>
            <a:ext cx="6381671" cy="4897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r="-4614" b="61188"/>
          <a:stretch/>
        </p:blipFill>
        <p:spPr>
          <a:xfrm rot="10800000">
            <a:off x="5992031" y="5025923"/>
            <a:ext cx="1728192" cy="1163687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7676518" y="2307382"/>
            <a:ext cx="0" cy="24897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33346" y="6174009"/>
            <a:ext cx="16643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3985" r="-3836"/>
          <a:stretch/>
        </p:blipFill>
        <p:spPr>
          <a:xfrm>
            <a:off x="1329182" y="5026095"/>
            <a:ext cx="1693215" cy="1167949"/>
          </a:xfrm>
          <a:prstGeom prst="rect">
            <a:avLst/>
          </a:prstGeom>
        </p:spPr>
      </p:pic>
      <p:cxnSp>
        <p:nvCxnSpPr>
          <p:cNvPr id="24" name="Прямая соединительная линия 23"/>
          <p:cNvCxnSpPr/>
          <p:nvPr/>
        </p:nvCxnSpPr>
        <p:spPr>
          <a:xfrm flipV="1">
            <a:off x="1351906" y="6181645"/>
            <a:ext cx="1649865" cy="156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7687565" y="4939161"/>
            <a:ext cx="10140" cy="12138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338386" y="5036439"/>
            <a:ext cx="11178" cy="11592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84" t="30313" r="-13714" b="22508"/>
          <a:stretch/>
        </p:blipFill>
        <p:spPr>
          <a:xfrm rot="10800000">
            <a:off x="2724503" y="5022893"/>
            <a:ext cx="1800200" cy="11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657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44223580"/>
              </p:ext>
            </p:extLst>
          </p:nvPr>
        </p:nvGraphicFramePr>
        <p:xfrm>
          <a:off x="359354" y="617904"/>
          <a:ext cx="8499005" cy="6184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880">
                  <a:extLst>
                    <a:ext uri="{9D8B030D-6E8A-4147-A177-3AD203B41FA5}">
                      <a16:colId xmlns="" xmlns:a16="http://schemas.microsoft.com/office/drawing/2014/main" val="1657495345"/>
                    </a:ext>
                  </a:extLst>
                </a:gridCol>
                <a:gridCol w="5898125">
                  <a:extLst>
                    <a:ext uri="{9D8B030D-6E8A-4147-A177-3AD203B41FA5}">
                      <a16:colId xmlns="" xmlns:a16="http://schemas.microsoft.com/office/drawing/2014/main" val="1095570636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marL="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Алгоритм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Решения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72290994"/>
                  </a:ext>
                </a:extLst>
              </a:tr>
              <a:tr h="55146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Ищем идею, ставим  цель, даём проекту название</a:t>
                      </a:r>
                      <a:endParaRPr kumimoji="0" lang="ru-RU" sz="1200" b="1" i="0" u="none" strike="noStrike" kern="1200" cap="small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1D78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Идея:</a:t>
                      </a:r>
                      <a:r>
                        <a:rPr lang="ru-RU" sz="1200" b="1" baseline="0" dirty="0" smtClean="0">
                          <a:solidFill>
                            <a:srgbClr val="1D78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baseline="0" dirty="0" smtClean="0">
                          <a:solidFill>
                            <a:srgbClr val="1D78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200" b="1" i="1" dirty="0" smtClean="0">
                          <a:solidFill>
                            <a:srgbClr val="1D78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очувствовать, как видят животные.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Название проекта: </a:t>
                      </a: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«Мир волшебными глазами».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разрешить противоречие: </a:t>
                      </a: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 вижу мир по-своему, а хочу почувствовать, что 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видят другие</a:t>
                      </a:r>
                      <a:r>
                        <a:rPr kumimoji="0" lang="ru-RU" sz="1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sz="1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чтобы понять, беречь удивительное разнообразие природы </a:t>
                      </a:r>
                      <a:endParaRPr kumimoji="0" lang="ru-RU" sz="12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43726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Ставим задачи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200" b="1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проекта:</a:t>
                      </a:r>
                      <a:endParaRPr lang="ru-RU" sz="1200" dirty="0" smtClean="0">
                        <a:solidFill>
                          <a:srgbClr val="1D78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Наблюдать мир природы и провести практические эксперименты: </a:t>
                      </a:r>
                    </a:p>
                    <a:p>
                      <a:pPr inden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  <a:r>
                        <a:rPr lang="ru-RU" sz="1200" b="1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«Все цвета радуги»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r>
                        <a:rPr lang="ru-RU" sz="1200" b="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«Улыбки цветов».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b="1" dirty="0" smtClean="0">
                        <a:solidFill>
                          <a:srgbClr val="1D78FF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Провести мысленные эксперименты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моделирование):</a:t>
                      </a:r>
                    </a:p>
                    <a:p>
                      <a:pPr indent="0">
                        <a:lnSpc>
                          <a:spcPct val="125000"/>
                        </a:lnSpc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r>
                        <a:rPr lang="ru-RU" sz="1200" b="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kern="120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видит дельфин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(Лена) 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>
                        <a:lnSpc>
                          <a:spcPct val="125000"/>
                        </a:lnSpc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r>
                        <a:rPr lang="ru-RU" sz="1200" b="0" kern="120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200" b="1" kern="120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видит сокол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(Саша)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видит  кальмар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(Максим)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2.4.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видит стрекоза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(Настя)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0">
                        <a:lnSpc>
                          <a:spcPct val="12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Применять инструменты ТРИЗ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(фонд Г. С. 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Альтшуллера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sng" kern="120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www</a:t>
                      </a:r>
                      <a:r>
                        <a:rPr lang="ru-RU" sz="1200" b="1" u="sng" kern="120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.</a:t>
                      </a:r>
                      <a:r>
                        <a:rPr lang="en-US" sz="1200" b="1" u="sng" kern="1200" dirty="0" err="1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altshuller</a:t>
                      </a:r>
                      <a:r>
                        <a:rPr lang="ru-RU" sz="1200" b="1" u="sng" kern="120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.</a:t>
                      </a:r>
                      <a:r>
                        <a:rPr lang="en-US" sz="1200" b="1" u="sng" kern="1200" dirty="0" err="1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ru</a:t>
                      </a:r>
                      <a:r>
                        <a:rPr lang="ru-RU" sz="1200" b="0" kern="120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1200" b="0" kern="1200" baseline="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indent="0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Проявлять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оброжелательность и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взаимопомощь в группе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369706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Составляем план реализации проекта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ru-RU" sz="1200" b="1" baseline="0" dirty="0" smtClean="0">
                          <a:solidFill>
                            <a:srgbClr val="1D7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реализации проекта:</a:t>
                      </a:r>
                      <a:endParaRPr lang="ru-RU" sz="1200" b="1" dirty="0" smtClean="0">
                        <a:solidFill>
                          <a:srgbClr val="1D78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Сбор информации, обсуждения, рассуждения.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Оформление: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идеи,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система, отбор, продукт.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Презентация продукта.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Рефлексия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Arial Unicode MS" panose="020B0604020202020204" pitchFamily="34" charset="-128"/>
                          <a:cs typeface="Times New Roman" panose="02020603050405020304" pitchFamily="18" charset="0"/>
                        </a:rPr>
                        <a:t> 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371467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Создаём продукт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Продукт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 презентация проекта, которым будем пользоваться как тренажёром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68380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 Получаем заключение эксперта (оценку результата)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30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Выступление на научно-исследовательской конференции школьников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«Будущее – это Мы!»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2626293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9459" y="28977"/>
            <a:ext cx="86049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342900" algn="ctr">
              <a:spcAft>
                <a:spcPts val="1200"/>
              </a:spcAft>
            </a:pPr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Проектное бюро «Эврика: ТРИЗ»</a:t>
            </a:r>
            <a:endParaRPr lang="ru-RU" sz="3200" b="1" dirty="0">
              <a:solidFill>
                <a:srgbClr val="1D78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30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267" y="101847"/>
            <a:ext cx="87381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Наблюдения и практические </a:t>
            </a:r>
            <a:r>
              <a:rPr lang="ru-RU" sz="3200" b="1" dirty="0">
                <a:solidFill>
                  <a:srgbClr val="1D78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эксперименты </a:t>
            </a:r>
            <a:endParaRPr lang="ru-RU" sz="3200" b="1" dirty="0" smtClean="0">
              <a:solidFill>
                <a:srgbClr val="1D78FF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00949465"/>
              </p:ext>
            </p:extLst>
          </p:nvPr>
        </p:nvGraphicFramePr>
        <p:xfrm>
          <a:off x="374897" y="751875"/>
          <a:ext cx="8352928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>
                  <a:extLst>
                    <a:ext uri="{9D8B030D-6E8A-4147-A177-3AD203B41FA5}">
                      <a16:colId xmlns="" xmlns:a16="http://schemas.microsoft.com/office/drawing/2014/main" val="3477474629"/>
                    </a:ext>
                  </a:extLst>
                </a:gridCol>
                <a:gridCol w="4176464">
                  <a:extLst>
                    <a:ext uri="{9D8B030D-6E8A-4147-A177-3AD203B41FA5}">
                      <a16:colId xmlns="" xmlns:a16="http://schemas.microsoft.com/office/drawing/2014/main" val="15123648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«Все цвета радуги»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«Улыбки цветов»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76768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83665306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614" r="16537" b="7601"/>
          <a:stretch/>
        </p:blipFill>
        <p:spPr>
          <a:xfrm>
            <a:off x="4812406" y="1303037"/>
            <a:ext cx="1741284" cy="1512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26" t="-1800" r="23226" b="12201"/>
          <a:stretch/>
        </p:blipFill>
        <p:spPr>
          <a:xfrm>
            <a:off x="6800585" y="1272209"/>
            <a:ext cx="1700984" cy="15429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2930523"/>
            <a:ext cx="2688297" cy="15121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457" t="43707" r="28484" b="21241"/>
          <a:stretch/>
        </p:blipFill>
        <p:spPr>
          <a:xfrm rot="18985817">
            <a:off x="5133135" y="4763225"/>
            <a:ext cx="1178038" cy="11745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525" t="3800" r="23226" b="8000"/>
          <a:stretch/>
        </p:blipFill>
        <p:spPr>
          <a:xfrm>
            <a:off x="6800586" y="4549803"/>
            <a:ext cx="1700983" cy="16321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054" t="30651" r="22090" b="23637"/>
          <a:stretch/>
        </p:blipFill>
        <p:spPr>
          <a:xfrm rot="16200000" flipH="1">
            <a:off x="2014378" y="2451070"/>
            <a:ext cx="938176" cy="7282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988" t="2400" r="14563" b="-399"/>
          <a:stretch/>
        </p:blipFill>
        <p:spPr>
          <a:xfrm>
            <a:off x="589203" y="2350941"/>
            <a:ext cx="1391594" cy="10837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48108" y="5288153"/>
            <a:ext cx="2036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Фото СПб с цветом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529" r="4322" b="28720"/>
          <a:stretch/>
        </p:blipFill>
        <p:spPr>
          <a:xfrm>
            <a:off x="575215" y="4906814"/>
            <a:ext cx="3816505" cy="121671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2063" r="-2066" b="67539"/>
          <a:stretch/>
        </p:blipFill>
        <p:spPr>
          <a:xfrm>
            <a:off x="577287" y="1219415"/>
            <a:ext cx="3907276" cy="9722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861" t="1" r="10184" b="-1779"/>
          <a:stretch/>
        </p:blipFill>
        <p:spPr>
          <a:xfrm flipH="1">
            <a:off x="2973278" y="2322170"/>
            <a:ext cx="1391594" cy="109039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425" t="1014" r="5901"/>
          <a:stretch/>
        </p:blipFill>
        <p:spPr>
          <a:xfrm>
            <a:off x="3336997" y="3507335"/>
            <a:ext cx="1054723" cy="12861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313" t="1000" r="26376"/>
          <a:stretch/>
        </p:blipFill>
        <p:spPr>
          <a:xfrm>
            <a:off x="589203" y="3532981"/>
            <a:ext cx="1017777" cy="13085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500" t="2399" r="12988"/>
          <a:stretch/>
        </p:blipFill>
        <p:spPr>
          <a:xfrm>
            <a:off x="1679606" y="3503254"/>
            <a:ext cx="1614833" cy="129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53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25198658"/>
              </p:ext>
            </p:extLst>
          </p:nvPr>
        </p:nvGraphicFramePr>
        <p:xfrm>
          <a:off x="204423" y="101485"/>
          <a:ext cx="8779573" cy="6571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340">
                  <a:extLst>
                    <a:ext uri="{9D8B030D-6E8A-4147-A177-3AD203B41FA5}">
                      <a16:colId xmlns="" xmlns:a16="http://schemas.microsoft.com/office/drawing/2014/main" val="4034797775"/>
                    </a:ext>
                  </a:extLst>
                </a:gridCol>
                <a:gridCol w="2409620">
                  <a:extLst>
                    <a:ext uri="{9D8B030D-6E8A-4147-A177-3AD203B41FA5}">
                      <a16:colId xmlns="" xmlns:a16="http://schemas.microsoft.com/office/drawing/2014/main" val="1110888942"/>
                    </a:ext>
                  </a:extLst>
                </a:gridCol>
                <a:gridCol w="2120739">
                  <a:extLst>
                    <a:ext uri="{9D8B030D-6E8A-4147-A177-3AD203B41FA5}">
                      <a16:colId xmlns="" xmlns:a16="http://schemas.microsoft.com/office/drawing/2014/main" val="1563028913"/>
                    </a:ext>
                  </a:extLst>
                </a:gridCol>
                <a:gridCol w="2230874">
                  <a:extLst>
                    <a:ext uri="{9D8B030D-6E8A-4147-A177-3AD203B41FA5}">
                      <a16:colId xmlns="" xmlns:a16="http://schemas.microsoft.com/office/drawing/2014/main" val="3818213761"/>
                    </a:ext>
                  </a:extLst>
                </a:gridCol>
              </a:tblGrid>
              <a:tr h="544164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aseline="0" dirty="0" smtClean="0">
                          <a:solidFill>
                            <a:srgbClr val="1D78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kumimoji="0" lang="ru-RU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D78F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SimSun-ExtB" panose="02010609060101010101" pitchFamily="49" charset="-122"/>
                          <a:cs typeface="Times New Roman" panose="02020603050405020304" pitchFamily="18" charset="0"/>
                        </a:rPr>
                        <a:t>Мысленные эксперименты:</a:t>
                      </a:r>
                      <a:r>
                        <a:rPr lang="ru-RU" sz="3200" baseline="0" dirty="0" smtClean="0">
                          <a:solidFill>
                            <a:srgbClr val="1D78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знакомство</a:t>
                      </a:r>
                      <a:endParaRPr lang="ru-RU" sz="3200" dirty="0">
                        <a:solidFill>
                          <a:srgbClr val="1D78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83382522"/>
                  </a:ext>
                </a:extLst>
              </a:tr>
              <a:tr h="2609957">
                <a:tc>
                  <a:txBody>
                    <a:bodyPr/>
                    <a:lstStyle/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Класс: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птицы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Род: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соколы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Вид: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сапсан</a:t>
                      </a:r>
                      <a:endParaRPr lang="ru-RU" sz="1200" b="1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Издаёт пронзительный 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звук: 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«Кик, кик, кик! </a:t>
                      </a:r>
                      <a:r>
                        <a:rPr lang="ru-RU" sz="1200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Кья-кья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!»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Размер: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в длину - 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40-50 см</a:t>
                      </a: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Вес: 0,6-1,3 кг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Живёт: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до 20 лет.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Самая быстрая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птица</a:t>
                      </a:r>
                    </a:p>
                    <a:p>
                      <a:pPr marL="0">
                        <a:lnSpc>
                          <a:spcPct val="113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Живут: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в большей части России,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н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ередко селятся на высотных зданиях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Класс: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млекопитающие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Отряд: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китообразные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Подотряд: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зубастые киты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Семейство: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дельфиновые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Род, вид: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афалина</a:t>
                      </a: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Подвид: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черноморская афалина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Размер: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длина тела до 3 м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Вес: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150-300 кг</a:t>
                      </a:r>
                    </a:p>
                    <a:p>
                      <a:pPr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 Чёрном море – самый крупный обитатель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Живёт: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25 лет (максимум 45)</a:t>
                      </a:r>
                    </a:p>
                    <a:p>
                      <a:pPr algn="l">
                        <a:lnSpc>
                          <a:spcPct val="114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Афалины</a:t>
                      </a:r>
                      <a:r>
                        <a:rPr lang="ru-RU" sz="1200" kern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разговорчивые</a:t>
                      </a:r>
                      <a:endParaRPr lang="ru-RU" sz="1200" kern="1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463713180"/>
                  </a:ext>
                </a:extLst>
              </a:tr>
              <a:tr h="30385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Класс: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головоногие моллюски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Вид: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кальмары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Размер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: до 18 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Рот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окружён венцом из 10 щупалец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Форма тела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с реактивным движением до 60 км/час послужила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моделью для ракет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Умные и разговорчивые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 России встречаются в Баренцевом и дальневосточных морях 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Класс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: насекомые.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Отряд: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стрекозы.</a:t>
                      </a: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Размер: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в среднем 7 см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Живёт: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10 месяцев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Глаза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большие,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фасеточные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, самые сложные по строению среди насекомых.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Видит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на расстоянии трёх метров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</a:rPr>
                        <a:t>Питаются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ahoma" panose="020B0604030504040204" pitchFamily="34" charset="0"/>
                        </a:rPr>
                        <a:t>комарами, мошками, мухами.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Идея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изобрести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вертолёт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пришла во время наблюдения за полётом стрекоз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ru-RU" sz="8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886177334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287" t="-437" b="7936"/>
          <a:stretch/>
        </p:blipFill>
        <p:spPr>
          <a:xfrm rot="5400000">
            <a:off x="2999906" y="1732165"/>
            <a:ext cx="2053736" cy="12241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2521" y="810034"/>
            <a:ext cx="1020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Сапсан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6958" y="1731304"/>
            <a:ext cx="2184785" cy="17266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6958" y="4750365"/>
            <a:ext cx="2184785" cy="18485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8083820">
            <a:off x="6518020" y="3941146"/>
            <a:ext cx="1225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Стрекоза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8829" y="3733969"/>
            <a:ext cx="1623136" cy="9385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9251" y="4763065"/>
            <a:ext cx="2322714" cy="18042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7771163">
            <a:off x="1978348" y="3934219"/>
            <a:ext cx="1183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Кальмар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24328" y="3729797"/>
            <a:ext cx="1279170" cy="9000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1496" y="1467606"/>
            <a:ext cx="1245154" cy="199036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309" t="21393" r="15636"/>
          <a:stretch/>
        </p:blipFill>
        <p:spPr>
          <a:xfrm>
            <a:off x="7948819" y="1227103"/>
            <a:ext cx="890531" cy="8414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30816" y="898504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Афалина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778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r>
              <a:rPr lang="ru-RU" sz="3200" b="1" dirty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что </a:t>
            </a:r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 сапсан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187" t="2460" r="43701" b="11476"/>
          <a:stretch/>
        </p:blipFill>
        <p:spPr>
          <a:xfrm>
            <a:off x="539552" y="1412776"/>
            <a:ext cx="1728192" cy="4536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67945" y="1052736"/>
            <a:ext cx="6252527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79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1579" y="188640"/>
            <a:ext cx="7110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Моделирование: что видит </a:t>
            </a:r>
            <a:r>
              <a:rPr lang="ru-RU" sz="3200" b="1" dirty="0" smtClean="0">
                <a:solidFill>
                  <a:srgbClr val="1D78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дельфин</a:t>
            </a:r>
            <a:r>
              <a:rPr lang="ru-RU" sz="3200" dirty="0" smtClean="0">
                <a:solidFill>
                  <a:srgbClr val="1D78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887" t="-400" r="41338"/>
          <a:stretch/>
        </p:blipFill>
        <p:spPr>
          <a:xfrm>
            <a:off x="611560" y="1157543"/>
            <a:ext cx="2448272" cy="51640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4" t="15350" r="1467" b="14301"/>
          <a:stretch/>
        </p:blipFill>
        <p:spPr>
          <a:xfrm>
            <a:off x="3563888" y="980728"/>
            <a:ext cx="525658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3865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40054</TotalTime>
  <Words>714</Words>
  <Application>Microsoft Office PowerPoint</Application>
  <PresentationFormat>Экран (4:3)</PresentationFormat>
  <Paragraphs>177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Учебная фирма</cp:lastModifiedBy>
  <cp:revision>4030</cp:revision>
  <dcterms:created xsi:type="dcterms:W3CDTF">2014-11-26T18:05:54Z</dcterms:created>
  <dcterms:modified xsi:type="dcterms:W3CDTF">2017-02-18T08:06:33Z</dcterms:modified>
</cp:coreProperties>
</file>